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724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Digitalna Mreža za Brzo Reagovanje (DMBR): Transformacija Sigurnosti u BiH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63534"/>
            <a:ext cx="11205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Zaključak: Moj Projekat za Sigurnu BiH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1247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Digitalna Mreža za Brzo Reagovanje nije samo novi softver – to je digitalna kičma sigurnosti Bosne i Hercegovine. Ovaj projekat dokazuje da, čak i uz složene administrativne strukture, tehnološka inovacija, vođena stručnošću i vizijom, može stvoriti jedinstven, efikasan i brzi sistem koji direktno spašava živote i povećava povjerenje građana u svoje hitne službe.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4411"/>
            <a:ext cx="115571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Uvod: Vizija Povezane Sigurnosti za BiH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16818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Kao inženjerka informatike, moja strast leži u pronalaženju tehnoloških rješenja za goruće probleme našeg društva. Nakon uspjeha Pravosudnog Skenera AI, moj tim i ja smo se okrenuli drugom kritičnom izazovu u Bosni i Hercegovini: fragmentiranosti komunikacije i spore reakcije hitnih službi. Tradicionalni sistemi, oslanjajući se na zastarjele metode, često su dovodili do kašnjenja, dupliranja napora i, u najgorem slučaju, tragičnih posljedica.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823579"/>
            <a:ext cx="13042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Prepoznali smo hitnu potrebu za modernizacijom. Cilj je bio jasan: stvoriti jedinstvenu, digitalnu platformu koja će integrisati sve hitne službe (policija, vatrogasci, hitna medicinska pomoć), omogućavajući im neviđenu koordinaciju i brzinu. Rezultat je Digitalna Mreža za Brzo Reagovanje (DMBR), projekat koji je revolucionirao operativnu efikasnost i, najvažnije, smanjio vrijeme reakcije za impresivnih 60% širom BiH.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280" y="571262"/>
            <a:ext cx="13197840" cy="1278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Problem: Fragmentiranost kao Sigurnosni Rizik u BiH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6280" y="2259449"/>
            <a:ext cx="13197840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Prije implementacije DMBR-a, hitne službe u BiH funkcionirale su unutar svojih "silosa".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6280" y="2817019"/>
            <a:ext cx="6496645" cy="2199442"/>
          </a:xfrm>
          <a:prstGeom prst="roundRect">
            <a:avLst>
              <a:gd name="adj" fmla="val 4989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93420" y="2817019"/>
            <a:ext cx="91440" cy="2199442"/>
          </a:xfrm>
          <a:prstGeom prst="roundRect">
            <a:avLst>
              <a:gd name="adj" fmla="val 94002"/>
            </a:avLst>
          </a:prstGeom>
          <a:solidFill>
            <a:srgbClr val="2B0AFF"/>
          </a:solidFill>
          <a:ln/>
        </p:spPr>
      </p:sp>
      <p:sp>
        <p:nvSpPr>
          <p:cNvPr id="6" name="Text 4"/>
          <p:cNvSpPr/>
          <p:nvPr/>
        </p:nvSpPr>
        <p:spPr>
          <a:xfrm>
            <a:off x="1012269" y="3044428"/>
            <a:ext cx="4013359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Decentralizovana Komunikacija: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12269" y="3486983"/>
            <a:ext cx="5973247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Svaki kanton, svaka općina, pa čak i različite agencije unutar istog entiteta, koristile su vlastite radio sisteme, telefonske linije i protokole.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17475" y="2817019"/>
            <a:ext cx="6496645" cy="2199442"/>
          </a:xfrm>
          <a:prstGeom prst="roundRect">
            <a:avLst>
              <a:gd name="adj" fmla="val 4989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4615" y="2817019"/>
            <a:ext cx="91440" cy="2199442"/>
          </a:xfrm>
          <a:prstGeom prst="roundRect">
            <a:avLst>
              <a:gd name="adj" fmla="val 94002"/>
            </a:avLst>
          </a:prstGeom>
          <a:solidFill>
            <a:srgbClr val="2B0AFF"/>
          </a:solidFill>
          <a:ln/>
        </p:spPr>
      </p:sp>
      <p:sp>
        <p:nvSpPr>
          <p:cNvPr id="10" name="Text 8"/>
          <p:cNvSpPr/>
          <p:nvPr/>
        </p:nvSpPr>
        <p:spPr>
          <a:xfrm>
            <a:off x="7713464" y="3044428"/>
            <a:ext cx="5973247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Nedostatak Podjele Informacija u Realnom Vremenu: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713464" y="3806785"/>
            <a:ext cx="5973247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Policija na terenu nije automatski imala pristup informacijama iz susjednog kantona, vatrogasci nisu znali lokaciju najbližeg medicinskog tima.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16280" y="5221010"/>
            <a:ext cx="6496645" cy="1879640"/>
          </a:xfrm>
          <a:prstGeom prst="roundRect">
            <a:avLst>
              <a:gd name="adj" fmla="val 5838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93420" y="5221010"/>
            <a:ext cx="91440" cy="1879640"/>
          </a:xfrm>
          <a:prstGeom prst="roundRect">
            <a:avLst>
              <a:gd name="adj" fmla="val 94002"/>
            </a:avLst>
          </a:prstGeom>
          <a:solidFill>
            <a:srgbClr val="2B0AFF"/>
          </a:solidFill>
          <a:ln/>
        </p:spPr>
      </p:sp>
      <p:sp>
        <p:nvSpPr>
          <p:cNvPr id="14" name="Text 12"/>
          <p:cNvSpPr/>
          <p:nvPr/>
        </p:nvSpPr>
        <p:spPr>
          <a:xfrm>
            <a:off x="1012269" y="5448419"/>
            <a:ext cx="4739283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Geografske i Administrativne Barijere: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1012269" y="5890974"/>
            <a:ext cx="5973247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Prelaženje administrativnih granica značilo je prekide u komunikaciji i često ponovno uspostavljanje kontakta sa novim operaterima.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417475" y="5221010"/>
            <a:ext cx="6496645" cy="1879640"/>
          </a:xfrm>
          <a:prstGeom prst="roundRect">
            <a:avLst>
              <a:gd name="adj" fmla="val 5838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4615" y="5221010"/>
            <a:ext cx="91440" cy="1879640"/>
          </a:xfrm>
          <a:prstGeom prst="roundRect">
            <a:avLst>
              <a:gd name="adj" fmla="val 94002"/>
            </a:avLst>
          </a:prstGeom>
          <a:solidFill>
            <a:srgbClr val="2B0AFF"/>
          </a:solidFill>
          <a:ln/>
        </p:spPr>
      </p:sp>
      <p:sp>
        <p:nvSpPr>
          <p:cNvPr id="18" name="Text 16"/>
          <p:cNvSpPr/>
          <p:nvPr/>
        </p:nvSpPr>
        <p:spPr>
          <a:xfrm>
            <a:off x="7713464" y="5448419"/>
            <a:ext cx="445555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Sporo Lociranje i Alokacija Resursa: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7713464" y="5890974"/>
            <a:ext cx="5973247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Ručno prosljeđivanje poziva i informacije o lokaciji gubilo je dragocjeno vrijeme.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16280" y="7330797"/>
            <a:ext cx="13197840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Ova fragmentiranost nije bila samo neefikasna – predstavljala je direktan sigurnosni rizik za naše građane.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449" y="744141"/>
            <a:ext cx="13159502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Rješenje: Digitalna Mreža za Brzo Reagovanje (DMBR) – Moj Doprinos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5449" y="2477572"/>
            <a:ext cx="13159502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DMBR je sveobuhvatna, end-to-end digitalna platforma koju sam dizajnirala s ciljem da eliminiše ove barijere i stvori "jedinstveni glas" za hitne službe u BiH.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5449" y="3465195"/>
            <a:ext cx="10320695" cy="393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3.1. Centralizovana Komunikacijska Platforma (Jedinstveni Broj 112)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735449" y="4174212"/>
            <a:ext cx="13159502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Kamen temeljac DMBR-a je integrisani sistem koji objedinjuje sve pozive na jedinstveni evropski broj za hitne slučajeve – 112.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35449" y="4746784"/>
            <a:ext cx="6474738" cy="2738557"/>
          </a:xfrm>
          <a:prstGeom prst="roundRect">
            <a:avLst>
              <a:gd name="adj" fmla="val 322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953095" y="4964430"/>
            <a:ext cx="630317" cy="630317"/>
          </a:xfrm>
          <a:prstGeom prst="roundRect">
            <a:avLst>
              <a:gd name="adj" fmla="val 14505535"/>
            </a:avLst>
          </a:prstGeom>
          <a:solidFill>
            <a:srgbClr val="2B0AFF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26450" y="5137785"/>
            <a:ext cx="283607" cy="28360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53095" y="5804773"/>
            <a:ext cx="4358045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Inteligentno Usmjeravanje Poziva: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953095" y="6258997"/>
            <a:ext cx="6039445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Pozivatelj bira 112, a sistem automatski prepoznaje njegovu lokaciju (GPS) i usmjerava poziv najbližem operativnom centru.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420213" y="4746784"/>
            <a:ext cx="6474738" cy="2738557"/>
          </a:xfrm>
          <a:prstGeom prst="roundRect">
            <a:avLst>
              <a:gd name="adj" fmla="val 322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637859" y="4964430"/>
            <a:ext cx="630317" cy="630317"/>
          </a:xfrm>
          <a:prstGeom prst="roundRect">
            <a:avLst>
              <a:gd name="adj" fmla="val 14505535"/>
            </a:avLst>
          </a:prstGeom>
          <a:solidFill>
            <a:srgbClr val="2B0AFF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11214" y="5137785"/>
            <a:ext cx="283607" cy="28360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37859" y="5804773"/>
            <a:ext cx="4748213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Multidisciplinarni Dispečerski Centri: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7637859" y="6258997"/>
            <a:ext cx="6039445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Operateri u ovim centrima obučeni su da primaju pozive za sve vrste hitnih slučajeva (policija, vatrogasci, medicinska pomoć) i odmah aktiviraju odgovarajuće jedinice.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66048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3.2. Geoprostorna Inteligencija (GIS Integracija)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793790" y="385679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Ovo je ključni segment koji omogućava munjevitu reakciju.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7484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0A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Prikaz Resursa u Realnom Vremenu: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Dispečeri na digitalnoj mapi vide tačnu lokaciju svih raspoloživih jedinica (policijska vozila, vatrogasna vozila, ambulantna vozila).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899279"/>
            <a:ext cx="8826579" cy="387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3.3. AI Optimizacija Alokacije Resursa (Smart Dispatching)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24138" y="1700927"/>
            <a:ext cx="1318212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Nije dovoljno samo znati gdje su jedinice; ključ je znati koja je jedinica najbolja i najbrža za rješavanje specifičnog incidenta.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01648" y="2270939"/>
            <a:ext cx="310277" cy="3102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96365" y="2264569"/>
            <a:ext cx="337137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Algoritmi Najkraće Puteve: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396365" y="2711887"/>
            <a:ext cx="3549372" cy="2316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DMBR koristi napredne algoritme za izračunavanje optimalne rute do lokacije incidenta, uzimajući u obzir trenutni saobraćaj, radove na putevima i specifične administrativne granice (koje DMBR automatski premošćuje).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1851" y="2270939"/>
            <a:ext cx="310277" cy="3102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876568" y="2264569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Primjer: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876568" y="2711887"/>
            <a:ext cx="3549372" cy="2316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Ako se incident dogodi tačno na entitetskoj liniji, sistem automatski aktivira najbližu raspoloživu jedinicu, bez obzira na administrativnu pripadnost, dok istovremeno šalje obavijest i drugoj nadležnoj agenciji.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2053" y="2270939"/>
            <a:ext cx="310277" cy="31027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356771" y="2264569"/>
            <a:ext cx="3549491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Prediktivno Modeliranje (Predictive Policing/Firefighting):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0356771" y="3358396"/>
            <a:ext cx="3549491" cy="3971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 naprednim fazama, implementirali smo i AI modele koji analiziraju historijske podatke (doba dana, dan u sedmici, vremenski uslovi, socioekonomski faktori) kako bi predvidjeli potencijalne zone rizika. Na osnovu ovih predviđanja, jedinice se preventivno preusmjeravaju na strateške pozicije, dodatno smanjujući vrijeme putovanja kada se incident desi.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034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901" y="3317319"/>
            <a:ext cx="10528459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3.4. Interoperabilnost i Komunikacija na Terenu (Secure Mobile Units)</a:t>
            </a:r>
            <a:endParaRPr lang="en-US" sz="2450" dirty="0"/>
          </a:p>
        </p:txBody>
      </p:sp>
      <p:sp>
        <p:nvSpPr>
          <p:cNvPr id="4" name="Text 1"/>
          <p:cNvSpPr/>
          <p:nvPr/>
        </p:nvSpPr>
        <p:spPr>
          <a:xfrm>
            <a:off x="728901" y="4020145"/>
            <a:ext cx="1317259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 "silosa" prevazišli smo implementacijom standardizovanih, sigurnih mobilnih terminala (tableta) u svim vozilima hitnih službi.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28901" y="4795718"/>
            <a:ext cx="4185999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Automatska Razmjena Podataka: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8901" y="5329357"/>
            <a:ext cx="6332220" cy="1665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Jednom kada je jedinica aktivirana, na njen mobilni terminal stižu sve relevantne informacije u realnom vremenu: tačna lokacija, ruta putovanja, detalji pozivatelja (ako su dostupni), i podaci o riziku (npr. da li je prijavljeni počinilac naoružan, da li su prisutne opasne materije).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6899" y="4795718"/>
            <a:ext cx="345971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Zajednički Operativni Chat: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576899" y="5329357"/>
            <a:ext cx="6332220" cy="1998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 slučaju složenih incidenata (npr. saobraćajna nesreća sa povrijeđenima i požarom), policija, vatrogasci i medicinski timovi mogu direktno komunicirati unutar sigurnog, šifrovanog kanala na DMBR platformi, razmjenjujući slike, videozapise i status izvještaje. Ovo eliminira gubljenje vremena na radio komunikaciju i pozive između agencija.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5053" y="333970"/>
            <a:ext cx="5227320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1. Mjerljivi Uticaj i Rezultati DMBR-a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25053" y="956310"/>
            <a:ext cx="13780294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Implementacija DMBR-a nije samo tehnička modernizacija; to je fundamentalna promjena u operativnoj kulturi sigurnosnih agencija u BiH.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25053" y="1332786"/>
            <a:ext cx="5131356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4.1. Ključna Metrika: Smanjenje Vremena Reakcije za 60%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25053" y="1742599"/>
            <a:ext cx="13780294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Naša najvažnija pobjeda je smanjenje prosječnog vremena reakcije sa 12.5 minuta (prije DMBR-a) na manje od 5 minuta u urbanim centrima.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25053" y="2119074"/>
            <a:ext cx="3862745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Grafikon 1: Dramatično Smanjenje Vremena Reakcije</a:t>
            </a:r>
            <a:endParaRPr lang="en-US" sz="11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053" y="2490907"/>
            <a:ext cx="13780294" cy="77169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6588"/>
            <a:ext cx="73616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4.2. Druge Mjerljive Koristi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8899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462695"/>
            <a:ext cx="342149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0A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Povećanje Uspješnosti Rješavanja Slučajeva: Zahvaljujući bržoj reakciji i boljem prikupljanju digitalnih dokaza na licu mjesta, povećana je uspješnost policijskih akcija.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5235893" y="338899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973008" y="3462695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0A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Smanjenje Operativnih Troškova: Efikasnija alokacija resursa i optimizovane rute smanjile su potrošnju goriva i habanje vozila.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9677995" y="338899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415111" y="3462695"/>
            <a:ext cx="342149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0A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Poboljšana Sigurnost Službenika: Jedinice na terenu dobijaju tačne i pravovremene informacije o rizicima (npr. upozorenje na opasnost od požara ili nasilja), što značajno poboljšava njihovu sigurnost.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2025-12-12T12:39:20Z</dcterms:created>
  <dcterms:modified xsi:type="dcterms:W3CDTF">2025-12-12T12:39:20Z</dcterms:modified>
</cp:coreProperties>
</file>